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4" r:id="rId4"/>
  </p:sldMasterIdLst>
  <p:notesMasterIdLst>
    <p:notesMasterId r:id="rId9"/>
  </p:notesMasterIdLst>
  <p:sldIdLst>
    <p:sldId id="256" r:id="rId5"/>
    <p:sldId id="304" r:id="rId6"/>
    <p:sldId id="257" r:id="rId7"/>
    <p:sldId id="273" r:id="rId8"/>
    <p:sldId id="291" r:id="rId10"/>
    <p:sldId id="305" r:id="rId11"/>
    <p:sldId id="272" r:id="rId12"/>
    <p:sldId id="284" r:id="rId13"/>
    <p:sldId id="342" r:id="rId14"/>
    <p:sldId id="321" r:id="rId15"/>
    <p:sldId id="340" r:id="rId16"/>
    <p:sldId id="354" r:id="rId17"/>
    <p:sldId id="306" r:id="rId18"/>
    <p:sldId id="262" r:id="rId19"/>
    <p:sldId id="310" r:id="rId20"/>
    <p:sldId id="307" r:id="rId21"/>
    <p:sldId id="259" r:id="rId22"/>
    <p:sldId id="261" r:id="rId23"/>
    <p:sldId id="341" r:id="rId24"/>
    <p:sldId id="312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5D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6"/>
      </p:cViewPr>
      <p:guideLst>
        <p:guide orient="horz" pos="2254"/>
        <p:guide pos="29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ED798-24A6-4160-A4DF-B0E5BB8236C2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1" phldr="0"/>
      <dgm:spPr/>
      <dgm:t>
        <a:bodyPr/>
        <a:p>
          <a:endParaRPr lang="zh-CN" altLang="en-US"/>
        </a:p>
      </dgm:t>
    </dgm:pt>
    <dgm:pt modelId="{91F5AF42-2E8E-47F5-BC8E-D4C7FA9FA290}">
      <dgm:prSet phldrT="[文本]" phldr="0" custT="0"/>
      <dgm:spPr/>
      <dgm:t>
        <a:bodyPr vert="horz" wrap="square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r>
            <a:rPr lang="en-US" altLang="zh-CN"/>
            <a:t/>
          </a:r>
          <a:endParaRPr lang="en-US" altLang="zh-CN"/>
        </a:p>
      </dgm:t>
    </dgm:pt>
    <dgm:pt modelId="{3A37C892-50B7-47F1-86AA-3FDF5EB4EE9B}" cxnId="{2F99B4D5-F821-4F6C-A357-58C9D3D5C3C2}" type="parTrans">
      <dgm:prSet/>
      <dgm:spPr/>
      <dgm:t>
        <a:bodyPr/>
        <a:p>
          <a:endParaRPr lang="zh-CN" altLang="en-US"/>
        </a:p>
      </dgm:t>
    </dgm:pt>
    <dgm:pt modelId="{63B1AD43-9D20-4050-A552-EF02B5A2392B}" cxnId="{2F99B4D5-F821-4F6C-A357-58C9D3D5C3C2}" type="sibTrans">
      <dgm:prSet/>
      <dgm:spPr/>
      <dgm:t>
        <a:bodyPr/>
        <a:p>
          <a:endParaRPr lang="zh-CN" altLang="en-US"/>
        </a:p>
      </dgm:t>
    </dgm:pt>
    <dgm:pt modelId="{280D5902-A14D-4C39-A125-DEF43C7815E8}">
      <dgm:prSet phldrT="[文本]" phldr="0" custT="0"/>
      <dgm:spPr/>
      <dgm:t>
        <a:bodyPr vert="horz" wrap="square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r>
            <a:rPr lang="en-US" altLang="zh-CN"/>
            <a:t/>
          </a:r>
          <a:endParaRPr lang="en-US" altLang="zh-CN"/>
        </a:p>
      </dgm:t>
    </dgm:pt>
    <dgm:pt modelId="{0BF6BCDE-F41A-4644-928D-D095CDC58CED}" cxnId="{155A47D6-2B46-4DB7-93F7-AF4AF2AD8C93}" type="parTrans">
      <dgm:prSet/>
      <dgm:spPr/>
      <dgm:t>
        <a:bodyPr/>
        <a:p>
          <a:endParaRPr lang="zh-CN" altLang="en-US"/>
        </a:p>
      </dgm:t>
    </dgm:pt>
    <dgm:pt modelId="{CC55538B-3B09-4E9F-877D-7D4FB05A20D8}" cxnId="{155A47D6-2B46-4DB7-93F7-AF4AF2AD8C93}" type="sibTrans">
      <dgm:prSet/>
      <dgm:spPr/>
      <dgm:t>
        <a:bodyPr/>
        <a:p>
          <a:endParaRPr lang="zh-CN" altLang="en-US"/>
        </a:p>
      </dgm:t>
    </dgm:pt>
    <dgm:pt modelId="{36E5B5FE-7A44-47A1-8F92-B088257A2152}">
      <dgm:prSet phldrT="[文本]" phldr="0" custT="0"/>
      <dgm:spPr/>
      <dgm:t>
        <a:bodyPr vert="horz" wrap="square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r>
            <a:rPr lang="en-US" altLang="zh-CN"/>
            <a:t/>
          </a:r>
          <a:endParaRPr lang="en-US" altLang="zh-CN"/>
        </a:p>
      </dgm:t>
    </dgm:pt>
    <dgm:pt modelId="{7926F024-4AEC-4671-BBB1-3CE0B2112B8B}" cxnId="{9F442245-5F6D-435D-B498-9DE08A99EFBE}" type="parTrans">
      <dgm:prSet/>
      <dgm:spPr/>
      <dgm:t>
        <a:bodyPr/>
        <a:p>
          <a:endParaRPr lang="zh-CN" altLang="en-US"/>
        </a:p>
      </dgm:t>
    </dgm:pt>
    <dgm:pt modelId="{BC0418CD-7831-4545-B1D9-93D351CF53C3}" cxnId="{9F442245-5F6D-435D-B498-9DE08A99EFBE}" type="sibTrans">
      <dgm:prSet/>
      <dgm:spPr/>
      <dgm:t>
        <a:bodyPr/>
        <a:p>
          <a:endParaRPr lang="zh-CN" altLang="en-US"/>
        </a:p>
      </dgm:t>
    </dgm:pt>
    <dgm:pt modelId="{0C7D3D51-F412-476C-9C1C-D9011C5FB7E6}">
      <dgm:prSet phldrT="[文本]" phldr="0" custT="0"/>
      <dgm:spPr/>
      <dgm:t>
        <a:bodyPr vert="horz" wrap="square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r>
            <a:rPr lang="en-US" altLang="zh-CN"/>
            <a:t/>
          </a:r>
          <a:endParaRPr lang="en-US" altLang="zh-CN"/>
        </a:p>
      </dgm:t>
    </dgm:pt>
    <dgm:pt modelId="{400E46CD-A113-4830-88F5-A1B2F4D84554}" cxnId="{BC13DCAF-68F4-4DC0-933C-7C3EFE7B5A41}" type="parTrans">
      <dgm:prSet/>
      <dgm:spPr/>
      <dgm:t>
        <a:bodyPr/>
        <a:p>
          <a:endParaRPr lang="zh-CN" altLang="en-US"/>
        </a:p>
      </dgm:t>
    </dgm:pt>
    <dgm:pt modelId="{F5A1DABB-6DD6-47EE-99A8-4582EBF4C827}" cxnId="{BC13DCAF-68F4-4DC0-933C-7C3EFE7B5A41}" type="sibTrans">
      <dgm:prSet/>
      <dgm:spPr/>
      <dgm:t>
        <a:bodyPr/>
        <a:p>
          <a:endParaRPr lang="zh-CN" altLang="en-US"/>
        </a:p>
      </dgm:t>
    </dgm:pt>
    <dgm:pt modelId="{906887FB-01DE-46E1-9312-97F8DF38EE6D}" type="pres">
      <dgm:prSet presAssocID="{98CED798-24A6-4160-A4DF-B0E5BB8236C2}" presName="diagram" presStyleCnt="0">
        <dgm:presLayoutVars>
          <dgm:dir/>
          <dgm:resizeHandles val="exact"/>
        </dgm:presLayoutVars>
      </dgm:prSet>
      <dgm:spPr/>
    </dgm:pt>
    <dgm:pt modelId="{8EA24BC0-0B8D-42E9-A25F-7CA5AD90CCA1}" type="pres">
      <dgm:prSet presAssocID="{91F5AF42-2E8E-47F5-BC8E-D4C7FA9FA290}" presName="node" presStyleLbl="node1" presStyleIdx="0" presStyleCnt="4">
        <dgm:presLayoutVars>
          <dgm:bulletEnabled val="1"/>
        </dgm:presLayoutVars>
      </dgm:prSet>
      <dgm:spPr/>
    </dgm:pt>
    <dgm:pt modelId="{6C2FC485-DEBF-4CB8-855D-A9838793F3F3}" type="pres">
      <dgm:prSet presAssocID="{63B1AD43-9D20-4050-A552-EF02B5A2392B}" presName="sibTrans" presStyleCnt="0"/>
      <dgm:spPr/>
    </dgm:pt>
    <dgm:pt modelId="{A3974D1E-D32E-47DA-BFE3-BD66226FC69C}" type="pres">
      <dgm:prSet presAssocID="{280D5902-A14D-4C39-A125-DEF43C7815E8}" presName="node" presStyleLbl="node1" presStyleIdx="1" presStyleCnt="4">
        <dgm:presLayoutVars>
          <dgm:bulletEnabled val="1"/>
        </dgm:presLayoutVars>
      </dgm:prSet>
      <dgm:spPr/>
    </dgm:pt>
    <dgm:pt modelId="{2F2E690F-0370-4CE7-99EA-691838C9081B}" type="pres">
      <dgm:prSet presAssocID="{CC55538B-3B09-4E9F-877D-7D4FB05A20D8}" presName="sibTrans" presStyleCnt="0"/>
      <dgm:spPr/>
    </dgm:pt>
    <dgm:pt modelId="{D62CCB3D-C0B5-4702-B0E7-2BCC3AC6BED6}" type="pres">
      <dgm:prSet presAssocID="{36E5B5FE-7A44-47A1-8F92-B088257A2152}" presName="node" presStyleLbl="node1" presStyleIdx="2" presStyleCnt="4">
        <dgm:presLayoutVars>
          <dgm:bulletEnabled val="1"/>
        </dgm:presLayoutVars>
      </dgm:prSet>
      <dgm:spPr/>
    </dgm:pt>
    <dgm:pt modelId="{41E36F34-9D51-413F-8CB8-323CFB9F70DD}" type="pres">
      <dgm:prSet presAssocID="{BC0418CD-7831-4545-B1D9-93D351CF53C3}" presName="sibTrans" presStyleCnt="0"/>
      <dgm:spPr/>
    </dgm:pt>
    <dgm:pt modelId="{65DCAB72-4323-4909-83B5-EA97756B63D0}" type="pres">
      <dgm:prSet presAssocID="{0C7D3D51-F412-476C-9C1C-D9011C5FB7E6}" presName="node" presStyleLbl="node1" presStyleIdx="3" presStyleCnt="4">
        <dgm:presLayoutVars>
          <dgm:bulletEnabled val="1"/>
        </dgm:presLayoutVars>
      </dgm:prSet>
      <dgm:spPr/>
    </dgm:pt>
  </dgm:ptLst>
  <dgm:cxnLst>
    <dgm:cxn modelId="{2F99B4D5-F821-4F6C-A357-58C9D3D5C3C2}" srcId="{98CED798-24A6-4160-A4DF-B0E5BB8236C2}" destId="{91F5AF42-2E8E-47F5-BC8E-D4C7FA9FA290}" srcOrd="0" destOrd="0" parTransId="{3A37C892-50B7-47F1-86AA-3FDF5EB4EE9B}" sibTransId="{63B1AD43-9D20-4050-A552-EF02B5A2392B}"/>
    <dgm:cxn modelId="{155A47D6-2B46-4DB7-93F7-AF4AF2AD8C93}" srcId="{98CED798-24A6-4160-A4DF-B0E5BB8236C2}" destId="{280D5902-A14D-4C39-A125-DEF43C7815E8}" srcOrd="1" destOrd="0" parTransId="{0BF6BCDE-F41A-4644-928D-D095CDC58CED}" sibTransId="{CC55538B-3B09-4E9F-877D-7D4FB05A20D8}"/>
    <dgm:cxn modelId="{9F442245-5F6D-435D-B498-9DE08A99EFBE}" srcId="{98CED798-24A6-4160-A4DF-B0E5BB8236C2}" destId="{36E5B5FE-7A44-47A1-8F92-B088257A2152}" srcOrd="2" destOrd="0" parTransId="{7926F024-4AEC-4671-BBB1-3CE0B2112B8B}" sibTransId="{BC0418CD-7831-4545-B1D9-93D351CF53C3}"/>
    <dgm:cxn modelId="{BC13DCAF-68F4-4DC0-933C-7C3EFE7B5A41}" srcId="{98CED798-24A6-4160-A4DF-B0E5BB8236C2}" destId="{0C7D3D51-F412-476C-9C1C-D9011C5FB7E6}" srcOrd="3" destOrd="0" parTransId="{400E46CD-A113-4830-88F5-A1B2F4D84554}" sibTransId="{F5A1DABB-6DD6-47EE-99A8-4582EBF4C827}"/>
    <dgm:cxn modelId="{B16E88DA-E8B5-4A4A-8D18-95744DDF2A68}" type="presOf" srcId="{98CED798-24A6-4160-A4DF-B0E5BB8236C2}" destId="{906887FB-01DE-46E1-9312-97F8DF38EE6D}" srcOrd="0" destOrd="0" presId="urn:microsoft.com/office/officeart/2005/8/layout/default"/>
    <dgm:cxn modelId="{183D7FE0-07D7-48C1-A5A2-39E7CC3F70D3}" type="presParOf" srcId="{906887FB-01DE-46E1-9312-97F8DF38EE6D}" destId="{8EA24BC0-0B8D-42E9-A25F-7CA5AD90CCA1}" srcOrd="0" destOrd="0" presId="urn:microsoft.com/office/officeart/2005/8/layout/default"/>
    <dgm:cxn modelId="{16B63802-10D1-441E-972F-E3E71663F63B}" type="presOf" srcId="{91F5AF42-2E8E-47F5-BC8E-D4C7FA9FA290}" destId="{8EA24BC0-0B8D-42E9-A25F-7CA5AD90CCA1}" srcOrd="0" destOrd="0" presId="urn:microsoft.com/office/officeart/2005/8/layout/default"/>
    <dgm:cxn modelId="{09F50BF9-9FC0-4766-818D-C58FB7BD2475}" type="presParOf" srcId="{906887FB-01DE-46E1-9312-97F8DF38EE6D}" destId="{6C2FC485-DEBF-4CB8-855D-A9838793F3F3}" srcOrd="1" destOrd="0" presId="urn:microsoft.com/office/officeart/2005/8/layout/default"/>
    <dgm:cxn modelId="{F2E12827-57B4-4196-826B-C732426A75F2}" type="presParOf" srcId="{906887FB-01DE-46E1-9312-97F8DF38EE6D}" destId="{A3974D1E-D32E-47DA-BFE3-BD66226FC69C}" srcOrd="2" destOrd="0" presId="urn:microsoft.com/office/officeart/2005/8/layout/default"/>
    <dgm:cxn modelId="{E3519140-8653-4AA5-93F2-07D3BD1B3526}" type="presOf" srcId="{280D5902-A14D-4C39-A125-DEF43C7815E8}" destId="{A3974D1E-D32E-47DA-BFE3-BD66226FC69C}" srcOrd="0" destOrd="0" presId="urn:microsoft.com/office/officeart/2005/8/layout/default"/>
    <dgm:cxn modelId="{D3BA7E07-72EA-4CA4-B95E-76BC4023D7F8}" type="presParOf" srcId="{906887FB-01DE-46E1-9312-97F8DF38EE6D}" destId="{2F2E690F-0370-4CE7-99EA-691838C9081B}" srcOrd="3" destOrd="0" presId="urn:microsoft.com/office/officeart/2005/8/layout/default"/>
    <dgm:cxn modelId="{7F3F163A-12DD-4883-A2D3-19A83AB4206F}" type="presParOf" srcId="{906887FB-01DE-46E1-9312-97F8DF38EE6D}" destId="{D62CCB3D-C0B5-4702-B0E7-2BCC3AC6BED6}" srcOrd="4" destOrd="0" presId="urn:microsoft.com/office/officeart/2005/8/layout/default"/>
    <dgm:cxn modelId="{6DD52D9C-2F93-45AF-BC94-899B5B76F298}" type="presOf" srcId="{36E5B5FE-7A44-47A1-8F92-B088257A2152}" destId="{D62CCB3D-C0B5-4702-B0E7-2BCC3AC6BED6}" srcOrd="0" destOrd="0" presId="urn:microsoft.com/office/officeart/2005/8/layout/default"/>
    <dgm:cxn modelId="{15492380-CB1A-4242-8276-A738B9FB1459}" type="presParOf" srcId="{906887FB-01DE-46E1-9312-97F8DF38EE6D}" destId="{41E36F34-9D51-413F-8CB8-323CFB9F70DD}" srcOrd="5" destOrd="0" presId="urn:microsoft.com/office/officeart/2005/8/layout/default"/>
    <dgm:cxn modelId="{CC0D471D-6682-4BB2-AF0A-D76647917026}" type="presParOf" srcId="{906887FB-01DE-46E1-9312-97F8DF38EE6D}" destId="{65DCAB72-4323-4909-83B5-EA97756B63D0}" srcOrd="6" destOrd="0" presId="urn:microsoft.com/office/officeart/2005/8/layout/default"/>
    <dgm:cxn modelId="{8DD2A8E0-B844-4A61-A9F6-B642B63FD6B1}" type="presOf" srcId="{0C7D3D51-F412-476C-9C1C-D9011C5FB7E6}" destId="{65DCAB72-4323-4909-83B5-EA97756B63D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722995" cy="2247265"/>
        <a:chOff x="0" y="0"/>
        <a:chExt cx="8722995" cy="2247265"/>
      </a:xfrm>
    </dsp:grpSpPr>
    <dsp:sp modelId="{8EA24BC0-0B8D-42E9-A25F-7CA5AD90CCA1}">
      <dsp:nvSpPr>
        <dsp:cNvPr id="3" name="矩形 2"/>
        <dsp:cNvSpPr/>
      </dsp:nvSpPr>
      <dsp:spPr bwMode="white">
        <a:xfrm>
          <a:off x="266" y="514929"/>
          <a:ext cx="2029012" cy="1217407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1929" tIns="201929" rIns="201929" bIns="201929" anchor="ctr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endParaRPr lang="en-US" altLang="zh-CN"/>
        </a:p>
      </dsp:txBody>
      <dsp:txXfrm>
        <a:off x="266" y="514929"/>
        <a:ext cx="2029012" cy="1217407"/>
      </dsp:txXfrm>
    </dsp:sp>
    <dsp:sp modelId="{A3974D1E-D32E-47DA-BFE3-BD66226FC69C}">
      <dsp:nvSpPr>
        <dsp:cNvPr id="4" name="矩形 3"/>
        <dsp:cNvSpPr/>
      </dsp:nvSpPr>
      <dsp:spPr bwMode="white">
        <a:xfrm>
          <a:off x="2232179" y="514929"/>
          <a:ext cx="2029012" cy="1217407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alpha val="90000"/>
            <a:hueOff val="0"/>
            <a:satOff val="0"/>
            <a:lumOff val="0"/>
            <a:alpha val="76863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1929" tIns="201929" rIns="201929" bIns="201929" anchor="ctr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endParaRPr lang="en-US" altLang="zh-CN"/>
        </a:p>
      </dsp:txBody>
      <dsp:txXfrm>
        <a:off x="2232179" y="514929"/>
        <a:ext cx="2029012" cy="1217407"/>
      </dsp:txXfrm>
    </dsp:sp>
    <dsp:sp modelId="{D62CCB3D-C0B5-4702-B0E7-2BCC3AC6BED6}">
      <dsp:nvSpPr>
        <dsp:cNvPr id="5" name="矩形 4"/>
        <dsp:cNvSpPr/>
      </dsp:nvSpPr>
      <dsp:spPr bwMode="white">
        <a:xfrm>
          <a:off x="4464093" y="514929"/>
          <a:ext cx="2029012" cy="1217407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alpha val="90000"/>
            <a:hueOff val="0"/>
            <a:satOff val="0"/>
            <a:lumOff val="0"/>
            <a:alpha val="63529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1929" tIns="201929" rIns="201929" bIns="201929" anchor="ctr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endParaRPr lang="en-US" altLang="zh-CN"/>
        </a:p>
      </dsp:txBody>
      <dsp:txXfrm>
        <a:off x="4464093" y="514929"/>
        <a:ext cx="2029012" cy="1217407"/>
      </dsp:txXfrm>
    </dsp:sp>
    <dsp:sp modelId="{65DCAB72-4323-4909-83B5-EA97756B63D0}">
      <dsp:nvSpPr>
        <dsp:cNvPr id="6" name="矩形 5"/>
        <dsp:cNvSpPr/>
      </dsp:nvSpPr>
      <dsp:spPr bwMode="white">
        <a:xfrm>
          <a:off x="6696006" y="514929"/>
          <a:ext cx="2029012" cy="1217407"/>
        </a:xfrm>
        <a:prstGeom prst="rect">
          <a:avLst/>
        </a:prstGeom>
      </dsp:spPr>
      <dsp:style>
        <a:lnRef idx="2">
          <a:schemeClr val="lt1"/>
        </a:lnRef>
        <a:fillRef idx="1">
          <a:schemeClr val="accent3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01929" tIns="201929" rIns="201929" bIns="201929" anchor="ctr"/>
        <a:lstStyle>
          <a:lvl1pPr algn="ctr">
            <a:defRPr sz="5300"/>
          </a:lvl1pPr>
          <a:lvl2pPr marL="285750" indent="-285750" algn="ctr">
            <a:defRPr sz="4100"/>
          </a:lvl2pPr>
          <a:lvl3pPr marL="571500" indent="-285750" algn="ctr">
            <a:defRPr sz="4100"/>
          </a:lvl3pPr>
          <a:lvl4pPr marL="857250" indent="-285750" algn="ctr">
            <a:defRPr sz="4100"/>
          </a:lvl4pPr>
          <a:lvl5pPr marL="1143000" indent="-285750" algn="ctr">
            <a:defRPr sz="4100"/>
          </a:lvl5pPr>
          <a:lvl6pPr marL="1428750" indent="-285750" algn="ctr">
            <a:defRPr sz="4100"/>
          </a:lvl6pPr>
          <a:lvl7pPr marL="1714500" indent="-285750" algn="ctr">
            <a:defRPr sz="4100"/>
          </a:lvl7pPr>
          <a:lvl8pPr marL="2000250" indent="-285750" algn="ctr">
            <a:defRPr sz="4100"/>
          </a:lvl8pPr>
          <a:lvl9pPr marL="2286000" indent="-285750" algn="ctr">
            <a:defRPr sz="4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  <a:endParaRPr lang="en-US" altLang="zh-CN"/>
        </a:p>
      </dsp:txBody>
      <dsp:txXfrm>
        <a:off x="6696006" y="514929"/>
        <a:ext cx="2029012" cy="1217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FB26-502E-440E-8245-7EA50B960F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0920-559E-4A3D-81C5-7DC504DB5EA1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3229610" y="753110"/>
            <a:ext cx="254635" cy="5760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8100000" algn="tr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3165475" y="1653540"/>
            <a:ext cx="382905" cy="3829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3165475" y="2828925"/>
            <a:ext cx="382905" cy="3829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165475" y="4004945"/>
            <a:ext cx="382905" cy="3829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3165475" y="5113655"/>
            <a:ext cx="382905" cy="38290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4349750" y="1653540"/>
            <a:ext cx="38227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Pressure tank of our company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4349750" y="5128260"/>
            <a:ext cx="7702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FAQ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4349750" y="4004945"/>
            <a:ext cx="32619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Selection and application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4349750" y="2828925"/>
            <a:ext cx="3178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/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and principles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Logo Signage Wal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1355" y="753745"/>
            <a:ext cx="5746115" cy="576516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FB26-502E-440E-8245-7EA50B960F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0920-559E-4A3D-81C5-7DC504DB5EA1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457200" y="2054860"/>
            <a:ext cx="2253615" cy="193802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reflection blurRad="6350" stA="72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5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Thank</a:t>
            </a:r>
            <a:endParaRPr lang="en-US" altLang="zh-CN" sz="6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schemeClr val="accent5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600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accent5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you!</a:t>
            </a:r>
            <a:endParaRPr lang="en-US" altLang="zh-CN" sz="6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schemeClr val="accent5">
                    <a:lumMod val="50000"/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-001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FB26-502E-440E-8245-7EA50B960F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0920-559E-4A3D-81C5-7DC504DB5EA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PPT-002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" y="0"/>
            <a:ext cx="9144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4FB26-502E-440E-8245-7EA50B960F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80920-559E-4A3D-81C5-7DC504DB5EA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PPT-002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" y="0"/>
            <a:ext cx="9144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slideLayout" Target="../slideLayouts/slideLayout3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GIF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Pressure Tank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压力罐系统 膨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" y="765810"/>
            <a:ext cx="8122616" cy="568804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69845" y="3475355"/>
            <a:ext cx="3872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The water pressure increased in pipeline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9845" y="4090035"/>
            <a:ext cx="3757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When water pressure&gt;air pressure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w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ater entering the airbag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from pipeline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 159"/>
          <p:cNvSpPr/>
          <p:nvPr/>
        </p:nvSpPr>
        <p:spPr>
          <a:xfrm rot="5400000">
            <a:off x="2653665" y="321945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69845" y="4981575"/>
            <a:ext cx="26911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The gas is compressed and 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the pressure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raise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26005" y="5873115"/>
            <a:ext cx="44919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when water pressure=Pressure switch off value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27775" y="3843655"/>
            <a:ext cx="28136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Water sotp entering airbag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69845" y="2860675"/>
            <a:ext cx="8788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Tap off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 159"/>
          <p:cNvSpPr/>
          <p:nvPr/>
        </p:nvSpPr>
        <p:spPr>
          <a:xfrm rot="5400000">
            <a:off x="2653665" y="383413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4" name=" 159"/>
          <p:cNvSpPr/>
          <p:nvPr/>
        </p:nvSpPr>
        <p:spPr>
          <a:xfrm rot="16200000">
            <a:off x="7526655" y="434086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 159"/>
          <p:cNvSpPr/>
          <p:nvPr/>
        </p:nvSpPr>
        <p:spPr>
          <a:xfrm rot="5400000">
            <a:off x="2653665" y="561721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6" name=" 159"/>
          <p:cNvSpPr/>
          <p:nvPr/>
        </p:nvSpPr>
        <p:spPr>
          <a:xfrm rot="5400000">
            <a:off x="2653665" y="472567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684645" y="5386070"/>
            <a:ext cx="1931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Pressure switch off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8" name=" 159"/>
          <p:cNvSpPr/>
          <p:nvPr/>
        </p:nvSpPr>
        <p:spPr>
          <a:xfrm rot="16200000">
            <a:off x="7526655" y="5130165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9" name=" 159"/>
          <p:cNvSpPr/>
          <p:nvPr/>
        </p:nvSpPr>
        <p:spPr>
          <a:xfrm rot="18180000">
            <a:off x="6882765" y="579755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183755" y="4735195"/>
            <a:ext cx="1154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Pump stop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 descr="压力罐进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60" y="2860675"/>
            <a:ext cx="3417570" cy="34169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/>
        </p:nvCxnSpPr>
        <p:spPr>
          <a:xfrm>
            <a:off x="1887220" y="2281555"/>
            <a:ext cx="17081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595370" y="1936750"/>
            <a:ext cx="245491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37580" y="2281555"/>
            <a:ext cx="21672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598545" y="1951355"/>
            <a:ext cx="5715" cy="31496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6019800" y="1966595"/>
            <a:ext cx="5715" cy="31496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96110" y="3342005"/>
            <a:ext cx="17081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175125" y="3778250"/>
            <a:ext cx="185229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09385" y="3345815"/>
            <a:ext cx="168148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02355" y="3333115"/>
            <a:ext cx="572135" cy="445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046470" y="3345815"/>
            <a:ext cx="504190" cy="43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896110" y="5013960"/>
            <a:ext cx="22663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75125" y="4669155"/>
            <a:ext cx="233426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505575" y="5013960"/>
            <a:ext cx="17081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168775" y="4669155"/>
            <a:ext cx="5715" cy="31496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499860" y="4699000"/>
            <a:ext cx="5715" cy="31496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61950" y="1966595"/>
            <a:ext cx="5048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Tap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361950" y="4829810"/>
            <a:ext cx="16268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Pressure switch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361950" y="3157855"/>
            <a:ext cx="14395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Pressure tank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4879340" y="1568450"/>
            <a:ext cx="481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ON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2340610" y="1939925"/>
            <a:ext cx="543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6873875" y="1951355"/>
            <a:ext cx="543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2469515" y="4699000"/>
            <a:ext cx="543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6873875" y="4672330"/>
            <a:ext cx="543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OFF</a:t>
            </a:r>
            <a:endParaRPr lang="en-US" altLang="zh-CN"/>
          </a:p>
        </p:txBody>
      </p:sp>
      <p:sp>
        <p:nvSpPr>
          <p:cNvPr id="29" name="文本框 28"/>
          <p:cNvSpPr txBox="1"/>
          <p:nvPr/>
        </p:nvSpPr>
        <p:spPr>
          <a:xfrm>
            <a:off x="4879340" y="4330700"/>
            <a:ext cx="481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ON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2386965" y="2964815"/>
            <a:ext cx="626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FULL</a:t>
            </a:r>
            <a:endParaRPr lang="en-US" altLang="zh-CN"/>
          </a:p>
        </p:txBody>
      </p:sp>
      <p:sp>
        <p:nvSpPr>
          <p:cNvPr id="31" name="文本框 30"/>
          <p:cNvSpPr txBox="1"/>
          <p:nvPr/>
        </p:nvSpPr>
        <p:spPr>
          <a:xfrm>
            <a:off x="6873875" y="2964815"/>
            <a:ext cx="626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FULL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3604260" y="3371215"/>
            <a:ext cx="591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OUT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5873750" y="3371215"/>
            <a:ext cx="3879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IN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4705350" y="3466465"/>
            <a:ext cx="829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EMPTY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603250" y="99377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Ⅳ.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State diagram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1150" y="1008380"/>
            <a:ext cx="70846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Ⅴ.The difference between pressure tank system and electrinical switch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030" y="2696845"/>
            <a:ext cx="1167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Switch on: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454785" y="2367280"/>
            <a:ext cx="173990" cy="10274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87195" y="2367280"/>
            <a:ext cx="408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P:Water pressure &lt; Set switch on pressure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7195" y="3026410"/>
            <a:ext cx="4905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E: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Water pressure &lt; Set switch on pressure +</a:t>
            </a:r>
            <a:r>
              <a:rPr lang="en-US" altLang="zh-CN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Flow</a:t>
            </a:r>
            <a:endParaRPr lang="en-US" altLang="zh-CN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0060" y="4461510"/>
            <a:ext cx="10553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Function: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1455420" y="4131945"/>
            <a:ext cx="173990" cy="10274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87830" y="4131945"/>
            <a:ext cx="70834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P:Automatic start-stop+</a:t>
            </a:r>
            <a:r>
              <a:rPr lang="en-US" altLang="zh-CN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Steady pressure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Storage water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Extand pump's life</a:t>
            </a:r>
            <a:endParaRPr lang="en-US" altLang="zh-CN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7830" y="4791075"/>
            <a:ext cx="4904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E:Automatic s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tart-stop+</a:t>
            </a:r>
            <a:r>
              <a:rPr lang="en-US" altLang="zh-CN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Dry-run protection</a:t>
            </a:r>
            <a:endParaRPr lang="en-US" altLang="zh-CN">
              <a:solidFill>
                <a:schemeClr val="accen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4041775" y="4572000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08220" y="4942205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895090" y="4394835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685530" y="4765040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pic>
        <p:nvPicPr>
          <p:cNvPr id="2" name="图片 1" descr="IMG_20181105_13372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" y="1407160"/>
            <a:ext cx="3124835" cy="4167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255905" y="4489450"/>
          <a:ext cx="8722995" cy="2247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68300" y="1003300"/>
            <a:ext cx="85382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Ⅳ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.Q: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</a:rPr>
              <a:t>Where are the different types of pressure tanks used and how they are installed?</a:t>
            </a:r>
            <a:endParaRPr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C:\Users\yangkaixing\Desktop\IMG_20181105_1337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2204864"/>
            <a:ext cx="1648926" cy="2198568"/>
          </a:xfrm>
          <a:prstGeom prst="rect">
            <a:avLst/>
          </a:prstGeom>
          <a:noFill/>
        </p:spPr>
      </p:pic>
      <p:pic>
        <p:nvPicPr>
          <p:cNvPr id="1027" name="Picture 3" descr="C:\Users\yangkaixing\Desktop\IMG_20181105_133756.jpg"/>
          <p:cNvPicPr preferRelativeResize="0"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788024" y="1988840"/>
            <a:ext cx="1998222" cy="2664296"/>
          </a:xfrm>
          <a:prstGeom prst="rect">
            <a:avLst/>
          </a:prstGeom>
          <a:noFill/>
        </p:spPr>
      </p:pic>
      <p:pic>
        <p:nvPicPr>
          <p:cNvPr id="1028" name="Picture 4" descr="C:\Users\yangkaixing\Desktop\IMG_20181105_134118__01.jpg"/>
          <p:cNvPicPr preferRelativeResize="0"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555776" y="2276872"/>
            <a:ext cx="2161963" cy="2094930"/>
          </a:xfrm>
          <a:prstGeom prst="rect">
            <a:avLst/>
          </a:prstGeom>
          <a:noFill/>
        </p:spPr>
      </p:pic>
      <p:pic>
        <p:nvPicPr>
          <p:cNvPr id="1029" name="Picture 5" descr="C:\Users\yangkaixing\Desktop\IMG_20181105_133840.jpg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64288" y="2060848"/>
            <a:ext cx="1606766" cy="2519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9995" y="5013176"/>
            <a:ext cx="13957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CT-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Horizontal 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pressure tank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8894" y="5013176"/>
            <a:ext cx="1452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VT-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Vertical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pressure tank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508" y="5013176"/>
            <a:ext cx="139573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ST-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Vertical flat 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pressure tank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1222" y="5013176"/>
            <a:ext cx="17132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FT-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Vertical pressure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tank with foot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827405" y="2699385"/>
            <a:ext cx="6439535" cy="2160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27685" y="1130300"/>
            <a:ext cx="41681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Ⅷ.How to select the right pressure tank?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7405" y="2159000"/>
            <a:ext cx="5068570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V=K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max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×（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max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min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/[(P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max</a:t>
            </a:r>
            <a:r>
              <a:rPr lang="zh-CN" altLang="en-US" sz="1400">
                <a:latin typeface="Times New Roman" panose="02020603050405020304" charset="0"/>
                <a:cs typeface="Times New Roman" panose="02020603050405020304" charset="0"/>
              </a:rPr>
              <a:t>－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min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pro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]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5035" y="2762885"/>
            <a:ext cx="56280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V:Pressure tank volume          A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</a:rPr>
              <a:t>max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：Maximum pump flow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K:Pump operating coefficient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9165" y="3408045"/>
            <a:ext cx="409384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max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:Pipe water pressure when the switch is off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9165" y="3897630"/>
            <a:ext cx="403415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min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Pipe water pressure when the switch is on</a:t>
            </a:r>
            <a:endParaRPr lang="zh-CN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:Pressure tank preflush pressure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840740" y="5123180"/>
          <a:ext cx="642556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40"/>
                <a:gridCol w="1066165"/>
                <a:gridCol w="1066165"/>
                <a:gridCol w="1066165"/>
                <a:gridCol w="1066165"/>
                <a:gridCol w="1066165"/>
              </a:tblGrid>
              <a:tr h="381000"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The value of K at different power pumps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P(HP)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1-2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2-4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5-8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9-12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&gt;12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K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0.25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0.375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0.625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0.875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zh-CN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576820" y="5897880"/>
            <a:ext cx="14992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1HP=0.75KW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0740" y="1564640"/>
            <a:ext cx="16605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Sugggestio</a:t>
            </a:r>
            <a:r>
              <a:rPr lang="en-US" altLang="zh-CN"/>
              <a:t>n</a:t>
            </a:r>
            <a:r>
              <a:rPr lang="zh-CN" altLang="en-US"/>
              <a:t>：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4017645" y="5789295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84090" y="6159500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870960" y="5612130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661400" y="5982335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pic>
        <p:nvPicPr>
          <p:cNvPr id="22" name="图片 21" descr="6ef0000699523b031b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" y="1912620"/>
            <a:ext cx="2892425" cy="25330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6850" y="908050"/>
            <a:ext cx="68433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Ⅰ.</a:t>
            </a:r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Wh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at</a:t>
            </a:r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 are the key parts of the pressure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tank</a:t>
            </a:r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? How long is its life? </a:t>
            </a:r>
            <a:endParaRPr lang="zh-CN" alt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What are the factors that affect life?</a:t>
            </a:r>
            <a:endParaRPr lang="zh-CN" alt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4835" y="2291080"/>
            <a:ext cx="8058150" cy="3080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Key parts</a:t>
            </a:r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Airbag, valve 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core,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tank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 body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Life</a:t>
            </a:r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The garden pump has a regular durability of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500h (24h continuous operation).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Factors: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1,Corrosive media may corrode airbags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2,The aging of the airbag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3,The wear between the airbag and the tank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4,There may be burrs on the inner wall of the tank to damage the airbag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3375" y="956945"/>
            <a:ext cx="72390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Ⅱ.How does the pressure tank inflate? What are the points of attention?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5465" y="1325245"/>
            <a:ext cx="74536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If the air pressure is insufficient, we will use the device to inflate and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test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latin typeface="Times New Roman" panose="02020603050405020304" charset="0"/>
                <a:cs typeface="Times New Roman" panose="02020603050405020304" charset="0"/>
              </a:rPr>
              <a:t>Equipment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: compressed air inflatable gun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,pressure gauge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Attention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:1.Refer to the pressure gauge to ensure accurate air filling.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                2.Do not damage the valve core.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压力罐充气动图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75856" y="3703891"/>
            <a:ext cx="3744416" cy="2389405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3677833"/>
            <a:ext cx="2132782" cy="23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yangkaixing\Desktop\新建文件夹\IMG_20181105_133400.jpg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3698052"/>
            <a:ext cx="3275856" cy="2356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78815" y="1149350"/>
            <a:ext cx="626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TIP</a:t>
            </a:r>
            <a:r>
              <a:rPr lang="en-US" b="1"/>
              <a:t>:</a:t>
            </a:r>
            <a:endParaRPr 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1075055" y="1856740"/>
            <a:ext cx="71227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1.</a:t>
            </a:r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In LEO, most of the preflush pressure value is  equal to the starting value of the pressure switch,about 1.6bar.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/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                     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/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                              Tank body:Iron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/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2.Standard configuration:                  Plastic pump:PA6-GF25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/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                                  Tank cap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>
              <a:buNone/>
            </a:pPr>
            <a:r>
              <a:rPr lang="en-US" altLang="zh-CN">
                <a:sym typeface="+mn-ea"/>
              </a:rPr>
              <a:t>                                                                </a:t>
            </a:r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Others:ST12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>
              <a:buNone/>
            </a:pPr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 </a:t>
            </a:r>
            <a:r>
              <a:rPr lang="en-US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P.S</a:t>
            </a:r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:Stainless steel material is available on request.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>
              <a:buNone/>
            </a:pP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>
              <a:buNone/>
            </a:pPr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3.Generally speaking, the tank body engraved with Leo logo, unless the customer has a request.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>
              <a:buNone/>
            </a:pP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>
              <a:buNone/>
            </a:pPr>
            <a:r>
              <a:rPr 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4.It is not recommended that customers replace air bags by themselves.On the one hand, the sealing of gas tank cannot be guaranteed;On the other hand, the replacement cost is too high.</a:t>
            </a: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>
              <a:buNone/>
            </a:pPr>
            <a:endParaRPr lang="en-US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497580" y="2658110"/>
            <a:ext cx="92710" cy="9823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4465320" y="3025775"/>
            <a:ext cx="76200" cy="8064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465" y="847090"/>
            <a:ext cx="1177290" cy="547814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041775" y="2204720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808220" y="2574925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3895090" y="2027555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685530" y="2397760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635" y="1006475"/>
            <a:ext cx="73171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Ⅰ.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What are the types of  pressure tanks currently used by our company?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9890" y="5831840"/>
            <a:ext cx="677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Divided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by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colour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zh-CN" dirty="0">
                <a:solidFill>
                  <a:srgbClr val="007E5D"/>
                </a:solidFill>
                <a:latin typeface="Times New Roman" panose="02020603050405020304" charset="0"/>
                <a:cs typeface="Times New Roman" panose="02020603050405020304" charset="0"/>
              </a:rPr>
              <a:t>LEO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>
                <a:solidFill>
                  <a:srgbClr val="007E5D"/>
                </a:solidFill>
                <a:latin typeface="Times New Roman" panose="02020603050405020304" charset="0"/>
                <a:cs typeface="Times New Roman" panose="02020603050405020304" charset="0"/>
              </a:rPr>
              <a:t>colour-ODM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,other customizable colour-OEM.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70175" y="1913890"/>
            <a:ext cx="17335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29000" y="2200910"/>
            <a:ext cx="290830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69895" y="2197100"/>
            <a:ext cx="290830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233930" y="2193290"/>
            <a:ext cx="290830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19150" y="2204720"/>
            <a:ext cx="290830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48615" y="2204720"/>
            <a:ext cx="290830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87960" y="1654175"/>
            <a:ext cx="3736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24  V   T   T   S     G1  S 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771650" y="2216150"/>
            <a:ext cx="290830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09370" y="2212340"/>
            <a:ext cx="290830" cy="38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563888" y="2492896"/>
            <a:ext cx="36004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067944" y="2204864"/>
            <a:ext cx="38296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</a:t>
            </a:r>
            <a:r>
              <a:rPr sz="1600" dirty="0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tainless steel cover </a:t>
            </a:r>
            <a:r>
              <a:rPr sz="1600" b="1" dirty="0">
                <a:solidFill>
                  <a:srgbClr val="00B05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 </a:t>
            </a:r>
            <a:endParaRPr sz="1600" b="1" dirty="0">
              <a:solidFill>
                <a:srgbClr val="00B05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/>
            <a:r>
              <a:rPr lang="en-US" sz="16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</a:t>
            </a:r>
            <a:r>
              <a:rPr lang="en-US" sz="160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</a:t>
            </a:r>
            <a:r>
              <a:rPr sz="160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lastic cover </a:t>
            </a:r>
            <a:r>
              <a:rPr sz="1600" b="1" dirty="0" smtClean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</a:t>
            </a:r>
            <a:r>
              <a:rPr lang="en-US" altLang="zh-CN" sz="1600" b="1" dirty="0" smtClean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,</a:t>
            </a:r>
            <a:r>
              <a:rPr sz="1600" dirty="0" smtClean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I</a:t>
            </a:r>
            <a:r>
              <a:rPr sz="16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ron cover can be omitted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.</a:t>
            </a:r>
            <a:r>
              <a:rPr 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)</a:t>
            </a:r>
            <a:endParaRPr lang="en-US" sz="1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094990" y="2924810"/>
            <a:ext cx="8286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358390" y="3284855"/>
            <a:ext cx="1565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443355" y="4004945"/>
            <a:ext cx="24803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971600" y="4581128"/>
            <a:ext cx="295211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67544" y="5157192"/>
            <a:ext cx="34565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924685" y="3644900"/>
            <a:ext cx="19989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4069214" y="2771150"/>
            <a:ext cx="12382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</a:t>
            </a:r>
            <a:r>
              <a:rPr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over thread</a:t>
            </a:r>
            <a:endParaRPr lang="en-US" sz="1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39235" y="3180080"/>
            <a:ext cx="366712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</a:t>
            </a:r>
            <a:r>
              <a:rPr sz="1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tainless steel tank S</a:t>
            </a:r>
            <a:r>
              <a:rPr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I</a:t>
            </a:r>
            <a:r>
              <a:rPr sz="16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ron can be omitted</a:t>
            </a:r>
            <a:r>
              <a:rPr 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)</a:t>
            </a:r>
            <a:endParaRPr lang="en-US" sz="1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039235" y="3491865"/>
            <a:ext cx="309562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Actual Capacity=Nominal Capacity</a:t>
            </a:r>
            <a:endParaRPr lang="en-US" sz="1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39235" y="3851910"/>
            <a:ext cx="127317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Pressure tank</a:t>
            </a:r>
            <a:endParaRPr lang="zh-CN" altLang="en-US" sz="1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995936" y="4221088"/>
            <a:ext cx="481393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Tank type</a:t>
            </a:r>
            <a:r>
              <a:rPr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:       </a:t>
            </a:r>
            <a:r>
              <a:rPr sz="1600" b="1" dirty="0">
                <a:solidFill>
                  <a:srgbClr val="007E5D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V</a:t>
            </a:r>
            <a:r>
              <a:rPr sz="1600" dirty="0">
                <a:solidFill>
                  <a:srgbClr val="007E5D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-vertical pressure </a:t>
            </a:r>
            <a:r>
              <a:rPr sz="1600" dirty="0" smtClean="0">
                <a:solidFill>
                  <a:srgbClr val="007E5D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tank</a:t>
            </a:r>
            <a:r>
              <a:rPr lang="zh-CN" altLang="en-US" sz="1600" dirty="0" smtClean="0">
                <a:solidFill>
                  <a:srgbClr val="007E5D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600" dirty="0" smtClean="0">
                <a:solidFill>
                  <a:srgbClr val="007E5D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,</a:t>
            </a:r>
            <a:endParaRPr lang="en-US" altLang="zh-CN" sz="1600" dirty="0" smtClean="0">
              <a:solidFill>
                <a:srgbClr val="007E5D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</a:t>
            </a:r>
            <a:r>
              <a:rPr sz="16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C-</a:t>
            </a:r>
            <a:r>
              <a:rPr sz="16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horizontal pressure tank,</a:t>
            </a:r>
            <a:r>
              <a:rPr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sz="1600" b="1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</a:t>
            </a:r>
            <a:r>
              <a:rPr sz="1600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-vertical </a:t>
            </a:r>
            <a:r>
              <a:rPr sz="1600" dirty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flat pressure </a:t>
            </a:r>
            <a:r>
              <a:rPr sz="1600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tank</a:t>
            </a:r>
            <a:r>
              <a:rPr lang="en-US" altLang="zh-CN" sz="1600" dirty="0" smtClean="0">
                <a:solidFill>
                  <a:srgbClr val="0070C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,</a:t>
            </a:r>
            <a:endParaRPr lang="en-US" altLang="zh-CN" sz="1600" dirty="0" smtClean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/>
            <a:r>
              <a:rPr lang="en-US" altLang="zh-CN" sz="1600" b="1" dirty="0" smtClean="0">
                <a:solidFill>
                  <a:schemeClr val="accent6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F</a:t>
            </a:r>
            <a:r>
              <a:rPr lang="en-US" altLang="zh-CN" sz="1600" dirty="0" smtClean="0">
                <a:solidFill>
                  <a:schemeClr val="accent6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-</a:t>
            </a:r>
            <a:r>
              <a:rPr lang="en-US" altLang="zh-CN" sz="1600" dirty="0" smtClean="0">
                <a:solidFill>
                  <a:schemeClr val="accent6"/>
                </a:solidFill>
                <a:latin typeface="Times New Roman" panose="02020603050405020304" charset="0"/>
                <a:cs typeface="Times New Roman" panose="02020603050405020304" charset="0"/>
              </a:rPr>
              <a:t>Vertical pressure tank with foot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1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sz="1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995936" y="5013176"/>
            <a:ext cx="208280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Normial Tank Capacity</a:t>
            </a:r>
            <a:endParaRPr lang="en-US" sz="1600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3563888" y="220486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115330" y="2193434"/>
            <a:ext cx="0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2379375" y="2204864"/>
            <a:ext cx="0" cy="1080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1454701" y="2204864"/>
            <a:ext cx="0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971600" y="2204864"/>
            <a:ext cx="0" cy="23762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494214" y="2204864"/>
            <a:ext cx="0" cy="29523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1916976" y="2204864"/>
            <a:ext cx="0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067810" y="2788285"/>
            <a:ext cx="5001260" cy="0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069080" y="3180080"/>
            <a:ext cx="5001260" cy="0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069080" y="3517265"/>
            <a:ext cx="5001260" cy="0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069080" y="3829050"/>
            <a:ext cx="5001260" cy="0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069080" y="4220845"/>
            <a:ext cx="5001260" cy="0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069080" y="5013325"/>
            <a:ext cx="5001260" cy="0"/>
          </a:xfrm>
          <a:prstGeom prst="line">
            <a:avLst/>
          </a:prstGeom>
          <a:ln w="12700" cap="rnd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635" y="1006475"/>
            <a:ext cx="73171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Ⅰ.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What are the types of  pressure tanks currently used by our company?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395" y="1374775"/>
            <a:ext cx="8797925" cy="42621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4635" y="5489575"/>
            <a:ext cx="87210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P.S: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EPDM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:A kind of synthetic material resistant to oxidation and corrosion.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NR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 A natural rubber with good elasticity, high strength and comprehensive performance.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Butyl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: Good stability, excellent air tightness and water tightness.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635" y="1006475"/>
            <a:ext cx="73171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Ⅰ.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What are the types of  pressure tanks currently used by our company?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" y="1374775"/>
            <a:ext cx="7842250" cy="508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>
            <a:off x="4041775" y="3451860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08220" y="3822065"/>
            <a:ext cx="41402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3895090" y="3274695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85530" y="3644900"/>
            <a:ext cx="369570" cy="35433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pic>
        <p:nvPicPr>
          <p:cNvPr id="14" name="图片 13" descr="压力罐出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2000250"/>
            <a:ext cx="2765425" cy="3094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8745" y="835025"/>
            <a:ext cx="5014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Ⅰ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Q:What are the functions of the pressure tank?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3975" y="2085340"/>
            <a:ext cx="3891280" cy="2749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A: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Keep water pressure stable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   2.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uring the working cycle of the               pressure switch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prevent the micro- leakage of the pipeline or use a small       amount of water from causing the pump to start frequently and affect the life of the pump.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   3.Storage water.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 fontAlgn="auto">
              <a:lnSpc>
                <a:spcPct val="12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   4.Extend pump life.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内容占位符 3" descr="5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571625" y="1857375"/>
            <a:ext cx="2595563" cy="4181475"/>
          </a:xfrm>
        </p:spPr>
      </p:pic>
      <p:cxnSp>
        <p:nvCxnSpPr>
          <p:cNvPr id="9" name="直接连接符 8"/>
          <p:cNvCxnSpPr>
            <a:stCxn id="11" idx="3"/>
          </p:cNvCxnSpPr>
          <p:nvPr/>
        </p:nvCxnSpPr>
        <p:spPr bwMode="auto">
          <a:xfrm>
            <a:off x="1185545" y="2602230"/>
            <a:ext cx="814705" cy="1841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5"/>
          <p:cNvSpPr txBox="1"/>
          <p:nvPr/>
        </p:nvSpPr>
        <p:spPr>
          <a:xfrm>
            <a:off x="34608" y="2417763"/>
            <a:ext cx="115062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t" anchorCtr="0" forceAA="0" compatLnSpc="1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latin typeface="Times"/>
                <a:sym typeface="+mn-ea"/>
              </a:rPr>
              <a:t>Tank body</a:t>
            </a:r>
            <a:endParaRPr lang="zh-CN" altLang="en-US" dirty="0">
              <a:solidFill>
                <a:schemeClr val="tx1"/>
              </a:solidFill>
              <a:latin typeface="Times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>
            <a:off x="1000125" y="3571875"/>
            <a:ext cx="1000125" cy="2143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0"/>
          <p:cNvSpPr txBox="1"/>
          <p:nvPr/>
        </p:nvSpPr>
        <p:spPr>
          <a:xfrm>
            <a:off x="182404" y="3357880"/>
            <a:ext cx="81788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t" anchorCtr="0" forceAA="0" compatLnSpc="1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latin typeface="Times"/>
                <a:sym typeface="+mn-ea"/>
              </a:rPr>
              <a:t>Airbag</a:t>
            </a:r>
            <a:endParaRPr lang="zh-CN" altLang="en-US" dirty="0">
              <a:solidFill>
                <a:schemeClr val="tx1"/>
              </a:solidFill>
              <a:latin typeface="Times"/>
              <a:sym typeface="+mn-ea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550228" y="1631633"/>
            <a:ext cx="130683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Times"/>
              </a:rPr>
              <a:t>Intake valve</a:t>
            </a:r>
            <a:endParaRPr lang="zh-CN" altLang="en-US" sz="1800" dirty="0">
              <a:solidFill>
                <a:schemeClr val="tx1"/>
              </a:solidFill>
              <a:latin typeface="Times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1857375" y="1857375"/>
            <a:ext cx="1000125" cy="2143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3"/>
          <p:cNvSpPr txBox="1"/>
          <p:nvPr/>
        </p:nvSpPr>
        <p:spPr>
          <a:xfrm>
            <a:off x="2931160" y="1263650"/>
            <a:ext cx="117983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t" anchorCtr="0" forceAA="0" compatLnSpc="1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latin typeface="Times"/>
                <a:sym typeface="+mn-ea"/>
              </a:rPr>
              <a:t>Dust cover</a:t>
            </a:r>
            <a:endParaRPr lang="zh-CN" altLang="en-US" dirty="0">
              <a:solidFill>
                <a:schemeClr val="tx1"/>
              </a:solidFill>
              <a:latin typeface="Times"/>
              <a:sym typeface="+mn-ea"/>
            </a:endParaRPr>
          </a:p>
        </p:txBody>
      </p:sp>
      <p:cxnSp>
        <p:nvCxnSpPr>
          <p:cNvPr id="20" name="直接连接符 19"/>
          <p:cNvCxnSpPr>
            <a:endCxn id="19" idx="2"/>
          </p:cNvCxnSpPr>
          <p:nvPr/>
        </p:nvCxnSpPr>
        <p:spPr bwMode="auto">
          <a:xfrm flipV="1">
            <a:off x="3000375" y="1631950"/>
            <a:ext cx="520700" cy="3683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1285875" y="5500688"/>
            <a:ext cx="1000125" cy="2143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18"/>
          <p:cNvSpPr txBox="1"/>
          <p:nvPr/>
        </p:nvSpPr>
        <p:spPr>
          <a:xfrm>
            <a:off x="271146" y="5145405"/>
            <a:ext cx="1014730" cy="7004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t" anchorCtr="0" forceAA="0" compatLnSpc="1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latin typeface="Times"/>
                <a:sym typeface="+mn-ea"/>
              </a:rPr>
              <a:t>Pressure </a:t>
            </a:r>
            <a:endParaRPr lang="zh-CN" altLang="en-US" dirty="0">
              <a:solidFill>
                <a:schemeClr val="tx1"/>
              </a:solidFill>
              <a:latin typeface="Times"/>
              <a:sym typeface="+mn-ea"/>
            </a:endParaRPr>
          </a:p>
          <a:p>
            <a:pPr lvl="0" algn="just"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latin typeface="Times"/>
                <a:sym typeface="+mn-ea"/>
              </a:rPr>
              <a:t>tank cap</a:t>
            </a:r>
            <a:endParaRPr lang="zh-CN" altLang="en-US" dirty="0">
              <a:solidFill>
                <a:schemeClr val="tx1"/>
              </a:solidFill>
              <a:latin typeface="Times"/>
              <a:sym typeface="+mn-ea"/>
            </a:endParaRPr>
          </a:p>
        </p:txBody>
      </p:sp>
      <p:cxnSp>
        <p:nvCxnSpPr>
          <p:cNvPr id="27" name="直接连接符 26"/>
          <p:cNvCxnSpPr>
            <a:endCxn id="28" idx="1"/>
          </p:cNvCxnSpPr>
          <p:nvPr/>
        </p:nvCxnSpPr>
        <p:spPr bwMode="auto">
          <a:xfrm>
            <a:off x="2929255" y="5888355"/>
            <a:ext cx="1143000" cy="825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6"/>
          <p:cNvSpPr txBox="1"/>
          <p:nvPr/>
        </p:nvSpPr>
        <p:spPr>
          <a:xfrm>
            <a:off x="4072414" y="5786755"/>
            <a:ext cx="113538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t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800" dirty="0">
                <a:solidFill>
                  <a:schemeClr val="tx1"/>
                </a:solidFill>
                <a:latin typeface="Times"/>
              </a:rPr>
              <a:t>Connector</a:t>
            </a:r>
            <a:endParaRPr lang="zh-CN" altLang="en-US" sz="1800" dirty="0">
              <a:solidFill>
                <a:schemeClr val="tx1"/>
              </a:solidFill>
              <a:latin typeface="Times"/>
            </a:endParaRPr>
          </a:p>
        </p:txBody>
      </p:sp>
      <p:cxnSp>
        <p:nvCxnSpPr>
          <p:cNvPr id="51" name="直接连接符 50"/>
          <p:cNvCxnSpPr>
            <a:endCxn id="22" idx="1"/>
          </p:cNvCxnSpPr>
          <p:nvPr/>
        </p:nvCxnSpPr>
        <p:spPr bwMode="auto">
          <a:xfrm>
            <a:off x="2143125" y="3143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22" idx="1"/>
          </p:cNvCxnSpPr>
          <p:nvPr/>
        </p:nvCxnSpPr>
        <p:spPr bwMode="auto">
          <a:xfrm>
            <a:off x="2500313" y="3143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endCxn id="22" idx="1"/>
          </p:cNvCxnSpPr>
          <p:nvPr/>
        </p:nvCxnSpPr>
        <p:spPr bwMode="auto">
          <a:xfrm>
            <a:off x="2857500" y="3143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endCxn id="22" idx="1"/>
          </p:cNvCxnSpPr>
          <p:nvPr/>
        </p:nvCxnSpPr>
        <p:spPr bwMode="auto">
          <a:xfrm>
            <a:off x="3214688" y="3143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endCxn id="22" idx="1"/>
          </p:cNvCxnSpPr>
          <p:nvPr/>
        </p:nvCxnSpPr>
        <p:spPr bwMode="auto">
          <a:xfrm>
            <a:off x="2286000" y="328612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endCxn id="22" idx="1"/>
          </p:cNvCxnSpPr>
          <p:nvPr/>
        </p:nvCxnSpPr>
        <p:spPr bwMode="auto">
          <a:xfrm>
            <a:off x="2643188" y="328612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22" idx="1"/>
          </p:cNvCxnSpPr>
          <p:nvPr/>
        </p:nvCxnSpPr>
        <p:spPr bwMode="auto">
          <a:xfrm>
            <a:off x="3000375" y="328612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endCxn id="22" idx="1"/>
          </p:cNvCxnSpPr>
          <p:nvPr/>
        </p:nvCxnSpPr>
        <p:spPr bwMode="auto">
          <a:xfrm>
            <a:off x="3357563" y="328612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endCxn id="22" idx="1"/>
          </p:cNvCxnSpPr>
          <p:nvPr/>
        </p:nvCxnSpPr>
        <p:spPr bwMode="auto">
          <a:xfrm>
            <a:off x="2428875" y="35004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22" idx="1"/>
          </p:cNvCxnSpPr>
          <p:nvPr/>
        </p:nvCxnSpPr>
        <p:spPr bwMode="auto">
          <a:xfrm>
            <a:off x="2786063" y="35004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endCxn id="22" idx="1"/>
          </p:cNvCxnSpPr>
          <p:nvPr/>
        </p:nvCxnSpPr>
        <p:spPr bwMode="auto">
          <a:xfrm>
            <a:off x="3143250" y="35004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endCxn id="22" idx="1"/>
          </p:cNvCxnSpPr>
          <p:nvPr/>
        </p:nvCxnSpPr>
        <p:spPr bwMode="auto">
          <a:xfrm>
            <a:off x="3500438" y="35004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endCxn id="22" idx="1"/>
          </p:cNvCxnSpPr>
          <p:nvPr/>
        </p:nvCxnSpPr>
        <p:spPr bwMode="auto">
          <a:xfrm>
            <a:off x="2071688" y="35004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endCxn id="22" idx="1"/>
          </p:cNvCxnSpPr>
          <p:nvPr/>
        </p:nvCxnSpPr>
        <p:spPr bwMode="auto">
          <a:xfrm>
            <a:off x="2286000" y="36623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endCxn id="22" idx="1"/>
          </p:cNvCxnSpPr>
          <p:nvPr/>
        </p:nvCxnSpPr>
        <p:spPr bwMode="auto">
          <a:xfrm>
            <a:off x="2643188" y="36623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22" idx="1"/>
          </p:cNvCxnSpPr>
          <p:nvPr/>
        </p:nvCxnSpPr>
        <p:spPr bwMode="auto">
          <a:xfrm>
            <a:off x="3000375" y="36623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22" idx="1"/>
          </p:cNvCxnSpPr>
          <p:nvPr/>
        </p:nvCxnSpPr>
        <p:spPr bwMode="auto">
          <a:xfrm>
            <a:off x="3357563" y="36623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endCxn id="22" idx="1"/>
          </p:cNvCxnSpPr>
          <p:nvPr/>
        </p:nvCxnSpPr>
        <p:spPr bwMode="auto">
          <a:xfrm>
            <a:off x="2428875" y="38766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22" idx="1"/>
          </p:cNvCxnSpPr>
          <p:nvPr/>
        </p:nvCxnSpPr>
        <p:spPr bwMode="auto">
          <a:xfrm>
            <a:off x="2786063" y="38766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endCxn id="22" idx="1"/>
          </p:cNvCxnSpPr>
          <p:nvPr/>
        </p:nvCxnSpPr>
        <p:spPr bwMode="auto">
          <a:xfrm>
            <a:off x="3143250" y="38766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22" idx="1"/>
          </p:cNvCxnSpPr>
          <p:nvPr/>
        </p:nvCxnSpPr>
        <p:spPr bwMode="auto">
          <a:xfrm>
            <a:off x="3500438" y="38766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endCxn id="22" idx="1"/>
          </p:cNvCxnSpPr>
          <p:nvPr/>
        </p:nvCxnSpPr>
        <p:spPr bwMode="auto">
          <a:xfrm>
            <a:off x="2071688" y="38766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endCxn id="22" idx="1"/>
          </p:cNvCxnSpPr>
          <p:nvPr/>
        </p:nvCxnSpPr>
        <p:spPr bwMode="auto">
          <a:xfrm>
            <a:off x="2286000" y="40719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endCxn id="22" idx="1"/>
          </p:cNvCxnSpPr>
          <p:nvPr/>
        </p:nvCxnSpPr>
        <p:spPr bwMode="auto">
          <a:xfrm>
            <a:off x="2643188" y="40719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endCxn id="22" idx="1"/>
          </p:cNvCxnSpPr>
          <p:nvPr/>
        </p:nvCxnSpPr>
        <p:spPr bwMode="auto">
          <a:xfrm>
            <a:off x="3000375" y="40719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endCxn id="22" idx="1"/>
          </p:cNvCxnSpPr>
          <p:nvPr/>
        </p:nvCxnSpPr>
        <p:spPr bwMode="auto">
          <a:xfrm>
            <a:off x="3357563" y="407193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22" idx="1"/>
          </p:cNvCxnSpPr>
          <p:nvPr/>
        </p:nvCxnSpPr>
        <p:spPr bwMode="auto">
          <a:xfrm>
            <a:off x="2428875" y="4286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endCxn id="22" idx="1"/>
          </p:cNvCxnSpPr>
          <p:nvPr/>
        </p:nvCxnSpPr>
        <p:spPr bwMode="auto">
          <a:xfrm>
            <a:off x="2786063" y="4286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endCxn id="22" idx="1"/>
          </p:cNvCxnSpPr>
          <p:nvPr/>
        </p:nvCxnSpPr>
        <p:spPr bwMode="auto">
          <a:xfrm>
            <a:off x="3143250" y="4286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22" idx="1"/>
          </p:cNvCxnSpPr>
          <p:nvPr/>
        </p:nvCxnSpPr>
        <p:spPr bwMode="auto">
          <a:xfrm>
            <a:off x="3500438" y="4286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endCxn id="22" idx="1"/>
          </p:cNvCxnSpPr>
          <p:nvPr/>
        </p:nvCxnSpPr>
        <p:spPr bwMode="auto">
          <a:xfrm>
            <a:off x="2071688" y="428625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endCxn id="22" idx="1"/>
          </p:cNvCxnSpPr>
          <p:nvPr/>
        </p:nvCxnSpPr>
        <p:spPr bwMode="auto">
          <a:xfrm>
            <a:off x="2286000" y="45005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endCxn id="22" idx="1"/>
          </p:cNvCxnSpPr>
          <p:nvPr/>
        </p:nvCxnSpPr>
        <p:spPr bwMode="auto">
          <a:xfrm>
            <a:off x="2643188" y="45005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endCxn id="22" idx="1"/>
          </p:cNvCxnSpPr>
          <p:nvPr/>
        </p:nvCxnSpPr>
        <p:spPr bwMode="auto">
          <a:xfrm>
            <a:off x="3000375" y="45005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endCxn id="22" idx="1"/>
          </p:cNvCxnSpPr>
          <p:nvPr/>
        </p:nvCxnSpPr>
        <p:spPr bwMode="auto">
          <a:xfrm>
            <a:off x="3357563" y="450056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endCxn id="22" idx="1"/>
          </p:cNvCxnSpPr>
          <p:nvPr/>
        </p:nvCxnSpPr>
        <p:spPr bwMode="auto">
          <a:xfrm>
            <a:off x="2428875" y="47148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endCxn id="22" idx="1"/>
          </p:cNvCxnSpPr>
          <p:nvPr/>
        </p:nvCxnSpPr>
        <p:spPr bwMode="auto">
          <a:xfrm>
            <a:off x="2786063" y="47148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endCxn id="22" idx="1"/>
          </p:cNvCxnSpPr>
          <p:nvPr/>
        </p:nvCxnSpPr>
        <p:spPr bwMode="auto">
          <a:xfrm>
            <a:off x="3143250" y="47148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endCxn id="22" idx="1"/>
          </p:cNvCxnSpPr>
          <p:nvPr/>
        </p:nvCxnSpPr>
        <p:spPr bwMode="auto">
          <a:xfrm>
            <a:off x="3500438" y="47148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22" idx="1"/>
          </p:cNvCxnSpPr>
          <p:nvPr/>
        </p:nvCxnSpPr>
        <p:spPr bwMode="auto">
          <a:xfrm>
            <a:off x="2071688" y="47148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endCxn id="22" idx="1"/>
          </p:cNvCxnSpPr>
          <p:nvPr/>
        </p:nvCxnSpPr>
        <p:spPr bwMode="auto">
          <a:xfrm>
            <a:off x="2286000" y="492918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8" name="直接连接符 137"/>
          <p:cNvCxnSpPr>
            <a:endCxn id="22" idx="1"/>
          </p:cNvCxnSpPr>
          <p:nvPr/>
        </p:nvCxnSpPr>
        <p:spPr bwMode="auto">
          <a:xfrm>
            <a:off x="2643188" y="492918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endCxn id="22" idx="1"/>
          </p:cNvCxnSpPr>
          <p:nvPr/>
        </p:nvCxnSpPr>
        <p:spPr bwMode="auto">
          <a:xfrm>
            <a:off x="3000375" y="492918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endCxn id="22" idx="1"/>
          </p:cNvCxnSpPr>
          <p:nvPr/>
        </p:nvCxnSpPr>
        <p:spPr bwMode="auto">
          <a:xfrm>
            <a:off x="3357563" y="4929188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endCxn id="22" idx="1"/>
          </p:cNvCxnSpPr>
          <p:nvPr/>
        </p:nvCxnSpPr>
        <p:spPr bwMode="auto">
          <a:xfrm>
            <a:off x="2428875" y="514350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endCxn id="22" idx="1"/>
          </p:cNvCxnSpPr>
          <p:nvPr/>
        </p:nvCxnSpPr>
        <p:spPr bwMode="auto">
          <a:xfrm>
            <a:off x="2786063" y="514350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endCxn id="22" idx="1"/>
          </p:cNvCxnSpPr>
          <p:nvPr/>
        </p:nvCxnSpPr>
        <p:spPr bwMode="auto">
          <a:xfrm>
            <a:off x="3143250" y="514350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endCxn id="22" idx="1"/>
          </p:cNvCxnSpPr>
          <p:nvPr/>
        </p:nvCxnSpPr>
        <p:spPr bwMode="auto">
          <a:xfrm>
            <a:off x="3500438" y="514350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endCxn id="22" idx="1"/>
          </p:cNvCxnSpPr>
          <p:nvPr/>
        </p:nvCxnSpPr>
        <p:spPr bwMode="auto">
          <a:xfrm>
            <a:off x="2071688" y="514350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2" name="直接连接符 151"/>
          <p:cNvCxnSpPr>
            <a:endCxn id="22" idx="1"/>
          </p:cNvCxnSpPr>
          <p:nvPr/>
        </p:nvCxnSpPr>
        <p:spPr bwMode="auto">
          <a:xfrm>
            <a:off x="2214563" y="535781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3" name="直接连接符 152"/>
          <p:cNvCxnSpPr>
            <a:endCxn id="22" idx="1"/>
          </p:cNvCxnSpPr>
          <p:nvPr/>
        </p:nvCxnSpPr>
        <p:spPr bwMode="auto">
          <a:xfrm>
            <a:off x="2571750" y="535781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6" name="直接连接符 155"/>
          <p:cNvCxnSpPr>
            <a:endCxn id="22" idx="1"/>
          </p:cNvCxnSpPr>
          <p:nvPr/>
        </p:nvCxnSpPr>
        <p:spPr bwMode="auto">
          <a:xfrm>
            <a:off x="2928938" y="535781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7" name="直接连接符 156"/>
          <p:cNvCxnSpPr>
            <a:endCxn id="22" idx="1"/>
          </p:cNvCxnSpPr>
          <p:nvPr/>
        </p:nvCxnSpPr>
        <p:spPr bwMode="auto">
          <a:xfrm>
            <a:off x="3286125" y="5357813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endCxn id="22" idx="1"/>
          </p:cNvCxnSpPr>
          <p:nvPr/>
        </p:nvCxnSpPr>
        <p:spPr bwMode="auto">
          <a:xfrm>
            <a:off x="2357438" y="557212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endCxn id="22" idx="1"/>
          </p:cNvCxnSpPr>
          <p:nvPr/>
        </p:nvCxnSpPr>
        <p:spPr bwMode="auto">
          <a:xfrm>
            <a:off x="2714625" y="557212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3" name="直接连接符 162"/>
          <p:cNvCxnSpPr>
            <a:endCxn id="22" idx="1"/>
          </p:cNvCxnSpPr>
          <p:nvPr/>
        </p:nvCxnSpPr>
        <p:spPr bwMode="auto">
          <a:xfrm>
            <a:off x="3071813" y="557212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直接连接符 163"/>
          <p:cNvCxnSpPr>
            <a:endCxn id="22" idx="1"/>
          </p:cNvCxnSpPr>
          <p:nvPr/>
        </p:nvCxnSpPr>
        <p:spPr bwMode="auto">
          <a:xfrm>
            <a:off x="2571750" y="285750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5" name="直接连接符 164"/>
          <p:cNvCxnSpPr>
            <a:endCxn id="22" idx="1"/>
          </p:cNvCxnSpPr>
          <p:nvPr/>
        </p:nvCxnSpPr>
        <p:spPr bwMode="auto">
          <a:xfrm>
            <a:off x="2928938" y="2857500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endCxn id="22" idx="1"/>
          </p:cNvCxnSpPr>
          <p:nvPr/>
        </p:nvCxnSpPr>
        <p:spPr bwMode="auto">
          <a:xfrm>
            <a:off x="2357438" y="30003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endCxn id="22" idx="1"/>
          </p:cNvCxnSpPr>
          <p:nvPr/>
        </p:nvCxnSpPr>
        <p:spPr bwMode="auto">
          <a:xfrm>
            <a:off x="2714625" y="30003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直接连接符 167"/>
          <p:cNvCxnSpPr>
            <a:endCxn id="22" idx="1"/>
          </p:cNvCxnSpPr>
          <p:nvPr/>
        </p:nvCxnSpPr>
        <p:spPr bwMode="auto">
          <a:xfrm>
            <a:off x="3071813" y="3000375"/>
            <a:ext cx="214313" cy="1588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9" name="TextBox 135"/>
          <p:cNvSpPr txBox="1"/>
          <p:nvPr/>
        </p:nvSpPr>
        <p:spPr>
          <a:xfrm>
            <a:off x="4397693" y="1355090"/>
            <a:ext cx="215138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t" anchorCtr="0" forceAA="0" compatLnSpc="1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zh-CN" altLang="en-US" dirty="0">
                <a:solidFill>
                  <a:schemeClr val="tx1"/>
                </a:solidFill>
                <a:latin typeface="Times"/>
                <a:sym typeface="+mn-ea"/>
              </a:rPr>
              <a:t>Air pressure chamber</a:t>
            </a:r>
            <a:endParaRPr lang="zh-CN" altLang="en-US" dirty="0">
              <a:solidFill>
                <a:schemeClr val="tx1"/>
              </a:solidFill>
              <a:latin typeface="Times"/>
              <a:sym typeface="+mn-ea"/>
            </a:endParaRPr>
          </a:p>
        </p:txBody>
      </p:sp>
      <p:sp>
        <p:nvSpPr>
          <p:cNvPr id="170" name="TextBox 136"/>
          <p:cNvSpPr txBox="1"/>
          <p:nvPr/>
        </p:nvSpPr>
        <p:spPr>
          <a:xfrm>
            <a:off x="2571750" y="3214688"/>
            <a:ext cx="1071563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zh-CN" altLang="en-US" sz="1800" dirty="0">
                <a:noFill/>
                <a:latin typeface="Times"/>
              </a:rPr>
              <a:t>水箱</a:t>
            </a:r>
            <a:endParaRPr lang="zh-CN" altLang="en-US" sz="1800" dirty="0">
              <a:noFill/>
              <a:latin typeface="Times"/>
            </a:endParaRPr>
          </a:p>
        </p:txBody>
      </p:sp>
      <p:cxnSp>
        <p:nvCxnSpPr>
          <p:cNvPr id="171" name="直接箭头连接符 170"/>
          <p:cNvCxnSpPr>
            <a:endCxn id="22" idx="1"/>
          </p:cNvCxnSpPr>
          <p:nvPr/>
        </p:nvCxnSpPr>
        <p:spPr bwMode="auto">
          <a:xfrm rot="5400000" flipH="1" flipV="1">
            <a:off x="2679700" y="5749925"/>
            <a:ext cx="500063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2" name="直接箭头连接符 171"/>
          <p:cNvCxnSpPr>
            <a:endCxn id="22" idx="1"/>
          </p:cNvCxnSpPr>
          <p:nvPr/>
        </p:nvCxnSpPr>
        <p:spPr bwMode="auto">
          <a:xfrm rot="5400000" flipH="1" flipV="1">
            <a:off x="2679700" y="2963863"/>
            <a:ext cx="500063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直接箭头连接符 172"/>
          <p:cNvCxnSpPr>
            <a:stCxn id="170" idx="0"/>
            <a:endCxn id="22" idx="1"/>
          </p:cNvCxnSpPr>
          <p:nvPr/>
        </p:nvCxnSpPr>
        <p:spPr bwMode="auto">
          <a:xfrm rot="5400000" flipH="1" flipV="1">
            <a:off x="3019425" y="2946400"/>
            <a:ext cx="357188" cy="1793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4" name="直接箭头连接符 173"/>
          <p:cNvCxnSpPr>
            <a:stCxn id="170" idx="0"/>
            <a:endCxn id="22" idx="1"/>
          </p:cNvCxnSpPr>
          <p:nvPr/>
        </p:nvCxnSpPr>
        <p:spPr bwMode="auto">
          <a:xfrm rot="5400000" flipH="1" flipV="1">
            <a:off x="3304381" y="3124994"/>
            <a:ext cx="285750" cy="1793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5" name="直接箭头连接符 174"/>
          <p:cNvCxnSpPr>
            <a:stCxn id="170" idx="0"/>
            <a:endCxn id="22" idx="1"/>
          </p:cNvCxnSpPr>
          <p:nvPr/>
        </p:nvCxnSpPr>
        <p:spPr bwMode="auto">
          <a:xfrm flipV="1">
            <a:off x="3429000" y="3357563"/>
            <a:ext cx="250825" cy="21431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6" name="直接箭头连接符 175"/>
          <p:cNvCxnSpPr>
            <a:stCxn id="170" idx="0"/>
            <a:endCxn id="22" idx="1"/>
          </p:cNvCxnSpPr>
          <p:nvPr/>
        </p:nvCxnSpPr>
        <p:spPr bwMode="auto">
          <a:xfrm flipV="1">
            <a:off x="3500438" y="3786188"/>
            <a:ext cx="250825" cy="1428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直接箭头连接符 176"/>
          <p:cNvCxnSpPr>
            <a:stCxn id="170" idx="0"/>
            <a:endCxn id="22" idx="1"/>
          </p:cNvCxnSpPr>
          <p:nvPr/>
        </p:nvCxnSpPr>
        <p:spPr bwMode="auto">
          <a:xfrm flipV="1">
            <a:off x="3500438" y="4214813"/>
            <a:ext cx="250825" cy="714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直接箭头连接符 177"/>
          <p:cNvCxnSpPr>
            <a:stCxn id="170" idx="0"/>
            <a:endCxn id="22" idx="1"/>
          </p:cNvCxnSpPr>
          <p:nvPr/>
        </p:nvCxnSpPr>
        <p:spPr bwMode="auto">
          <a:xfrm flipV="1">
            <a:off x="3500438" y="4643438"/>
            <a:ext cx="250825" cy="714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9" name="直接箭头连接符 178"/>
          <p:cNvCxnSpPr>
            <a:stCxn id="170" idx="0"/>
            <a:endCxn id="22" idx="1"/>
          </p:cNvCxnSpPr>
          <p:nvPr/>
        </p:nvCxnSpPr>
        <p:spPr bwMode="auto">
          <a:xfrm>
            <a:off x="3500438" y="5072063"/>
            <a:ext cx="250825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直接箭头连接符 179"/>
          <p:cNvCxnSpPr>
            <a:stCxn id="170" idx="0"/>
            <a:endCxn id="22" idx="1"/>
          </p:cNvCxnSpPr>
          <p:nvPr/>
        </p:nvCxnSpPr>
        <p:spPr bwMode="auto">
          <a:xfrm>
            <a:off x="3214688" y="5286375"/>
            <a:ext cx="250825" cy="714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1" name="直接箭头连接符 180"/>
          <p:cNvCxnSpPr>
            <a:stCxn id="170" idx="0"/>
            <a:endCxn id="22" idx="1"/>
          </p:cNvCxnSpPr>
          <p:nvPr/>
        </p:nvCxnSpPr>
        <p:spPr bwMode="auto">
          <a:xfrm rot="16200000" flipV="1">
            <a:off x="2447131" y="2875756"/>
            <a:ext cx="357188" cy="177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2" name="直接箭头连接符 181"/>
          <p:cNvCxnSpPr>
            <a:stCxn id="170" idx="0"/>
            <a:endCxn id="22" idx="1"/>
          </p:cNvCxnSpPr>
          <p:nvPr/>
        </p:nvCxnSpPr>
        <p:spPr bwMode="auto">
          <a:xfrm rot="16200000" flipV="1">
            <a:off x="2286000" y="3000375"/>
            <a:ext cx="285750" cy="2857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3" name="直接箭头连接符 182"/>
          <p:cNvCxnSpPr>
            <a:stCxn id="170" idx="0"/>
            <a:endCxn id="22" idx="1"/>
          </p:cNvCxnSpPr>
          <p:nvPr/>
        </p:nvCxnSpPr>
        <p:spPr bwMode="auto">
          <a:xfrm rot="10800000">
            <a:off x="2071688" y="3357563"/>
            <a:ext cx="285750" cy="21431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直接箭头连接符 183"/>
          <p:cNvCxnSpPr>
            <a:stCxn id="170" idx="0"/>
            <a:endCxn id="22" idx="1"/>
          </p:cNvCxnSpPr>
          <p:nvPr/>
        </p:nvCxnSpPr>
        <p:spPr bwMode="auto">
          <a:xfrm rot="10800000">
            <a:off x="2071688" y="3786188"/>
            <a:ext cx="285750" cy="14287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5" name="直接箭头连接符 184"/>
          <p:cNvCxnSpPr>
            <a:stCxn id="170" idx="0"/>
            <a:endCxn id="22" idx="1"/>
          </p:cNvCxnSpPr>
          <p:nvPr/>
        </p:nvCxnSpPr>
        <p:spPr bwMode="auto">
          <a:xfrm rot="10800000">
            <a:off x="2071688" y="4286250"/>
            <a:ext cx="214313" cy="714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6" name="直接箭头连接符 185"/>
          <p:cNvCxnSpPr>
            <a:stCxn id="170" idx="0"/>
            <a:endCxn id="22" idx="1"/>
          </p:cNvCxnSpPr>
          <p:nvPr/>
        </p:nvCxnSpPr>
        <p:spPr bwMode="auto">
          <a:xfrm rot="10800000">
            <a:off x="2071688" y="4714875"/>
            <a:ext cx="214313" cy="714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7" name="直接箭头连接符 186"/>
          <p:cNvCxnSpPr>
            <a:stCxn id="170" idx="0"/>
            <a:endCxn id="22" idx="1"/>
          </p:cNvCxnSpPr>
          <p:nvPr/>
        </p:nvCxnSpPr>
        <p:spPr bwMode="auto">
          <a:xfrm rot="10800000">
            <a:off x="2071688" y="5072063"/>
            <a:ext cx="28575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8" name="直接箭头连接符 187"/>
          <p:cNvCxnSpPr>
            <a:stCxn id="170" idx="0"/>
            <a:endCxn id="22" idx="1"/>
          </p:cNvCxnSpPr>
          <p:nvPr/>
        </p:nvCxnSpPr>
        <p:spPr bwMode="auto">
          <a:xfrm rot="10800000" flipV="1">
            <a:off x="2286000" y="5286375"/>
            <a:ext cx="214313" cy="7143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9" name="文本框 188"/>
          <p:cNvSpPr txBox="1"/>
          <p:nvPr/>
        </p:nvSpPr>
        <p:spPr>
          <a:xfrm>
            <a:off x="2571750" y="3786505"/>
            <a:ext cx="6362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Tank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90" name="直接连接符 189"/>
          <p:cNvCxnSpPr>
            <a:stCxn id="169" idx="1"/>
          </p:cNvCxnSpPr>
          <p:nvPr/>
        </p:nvCxnSpPr>
        <p:spPr>
          <a:xfrm flipH="1">
            <a:off x="3636010" y="1539240"/>
            <a:ext cx="762000" cy="1025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1" name="椭圆 190"/>
          <p:cNvSpPr/>
          <p:nvPr/>
        </p:nvSpPr>
        <p:spPr>
          <a:xfrm>
            <a:off x="3536950" y="2418080"/>
            <a:ext cx="201930" cy="2216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3" name="直接连接符 192"/>
          <p:cNvCxnSpPr>
            <a:stCxn id="194" idx="1"/>
          </p:cNvCxnSpPr>
          <p:nvPr/>
        </p:nvCxnSpPr>
        <p:spPr>
          <a:xfrm flipH="1">
            <a:off x="2915920" y="5374640"/>
            <a:ext cx="1847215" cy="286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文本框 193"/>
          <p:cNvSpPr txBox="1"/>
          <p:nvPr/>
        </p:nvSpPr>
        <p:spPr>
          <a:xfrm>
            <a:off x="4763135" y="5190490"/>
            <a:ext cx="67818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Filter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 descr="201810150935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8425" y="3103245"/>
            <a:ext cx="4993005" cy="3409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4795" y="1062355"/>
            <a:ext cx="6333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Ⅱ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What is the internal working principle of the pressure tank?</a:t>
            </a:r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6675" y="3445510"/>
            <a:ext cx="3910330" cy="27247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37920" y="1658620"/>
            <a:ext cx="787400" cy="1494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Water</a:t>
            </a:r>
            <a:endParaRPr lang="en-US" altLang="zh-CN" dirty="0"/>
          </a:p>
        </p:txBody>
      </p:sp>
      <p:sp>
        <p:nvSpPr>
          <p:cNvPr id="7" name="矩形 6"/>
          <p:cNvSpPr/>
          <p:nvPr/>
        </p:nvSpPr>
        <p:spPr>
          <a:xfrm>
            <a:off x="3529330" y="1658620"/>
            <a:ext cx="716280" cy="1494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Air</a:t>
            </a:r>
            <a:endParaRPr lang="zh-CN" altLang="en-US"/>
          </a:p>
          <a:p>
            <a:pPr algn="ctr"/>
            <a:r>
              <a:rPr lang="zh-CN" altLang="en-US"/>
              <a:t>bag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89625" y="1658620"/>
            <a:ext cx="1391920" cy="1494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r>
              <a:rPr lang="zh-CN" altLang="en-US"/>
              <a:t>Compressed air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15440" y="4277995"/>
            <a:ext cx="1136015" cy="1199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</a:rPr>
              <a:t>Water storage area</a:t>
            </a:r>
            <a:endParaRPr lang="zh-C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15410" y="5340350"/>
            <a:ext cx="765175" cy="82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</a:rPr>
              <a:t>Comp</a:t>
            </a:r>
            <a:r>
              <a:rPr lang="en-US" altLang="zh-CN" sz="16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</a:rPr>
              <a:t>ressed air</a:t>
            </a:r>
            <a:endParaRPr lang="zh-CN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907540" y="1988820"/>
            <a:ext cx="158432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4245610" y="2606675"/>
            <a:ext cx="1622425" cy="304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1925320" y="2606675"/>
            <a:ext cx="1566545" cy="304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305300" y="1988820"/>
            <a:ext cx="158432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压力罐系统 收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763270"/>
            <a:ext cx="7978140" cy="55727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98090" y="3513455"/>
            <a:ext cx="3910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The water pressure decreased in pipeline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8090" y="4128135"/>
            <a:ext cx="37579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When air pressure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&gt;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water pressure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w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ater entering the airbag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from pipeline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 159"/>
          <p:cNvSpPr/>
          <p:nvPr/>
        </p:nvSpPr>
        <p:spPr>
          <a:xfrm rot="5400000">
            <a:off x="2581910" y="325755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98090" y="5019675"/>
            <a:ext cx="1998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air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expand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the pressure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drop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08835" y="5911215"/>
            <a:ext cx="44583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when water pressure=Pressure switch on value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98090" y="2898775"/>
            <a:ext cx="8077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Tap on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 159"/>
          <p:cNvSpPr/>
          <p:nvPr/>
        </p:nvSpPr>
        <p:spPr>
          <a:xfrm rot="5400000">
            <a:off x="2581910" y="387223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4" name=" 159"/>
          <p:cNvSpPr/>
          <p:nvPr/>
        </p:nvSpPr>
        <p:spPr>
          <a:xfrm rot="16200000">
            <a:off x="7762240" y="513207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 159"/>
          <p:cNvSpPr/>
          <p:nvPr/>
        </p:nvSpPr>
        <p:spPr>
          <a:xfrm rot="5400000">
            <a:off x="2581910" y="565531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6" name=" 159"/>
          <p:cNvSpPr/>
          <p:nvPr/>
        </p:nvSpPr>
        <p:spPr>
          <a:xfrm rot="5400000">
            <a:off x="2581910" y="476377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965950" y="6017895"/>
            <a:ext cx="1897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Pressure switch on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8" name=" 159"/>
          <p:cNvSpPr/>
          <p:nvPr/>
        </p:nvSpPr>
        <p:spPr>
          <a:xfrm rot="16200000">
            <a:off x="7762240" y="576199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9" name=" 159"/>
          <p:cNvSpPr/>
          <p:nvPr/>
        </p:nvSpPr>
        <p:spPr>
          <a:xfrm rot="840000">
            <a:off x="6691630" y="6043930"/>
            <a:ext cx="246380" cy="2647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302500" y="5296535"/>
            <a:ext cx="11671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Pump start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65140" y="4773295"/>
            <a:ext cx="36220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Water stop coming out from airbag</a:t>
            </a:r>
            <a:endParaRPr lang="en-US" altLang="zh-CN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 descr="压力罐出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035" y="2846705"/>
            <a:ext cx="3367405" cy="34874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7170" y="828675"/>
            <a:ext cx="2108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Ⅲ.Working process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一部-新PPT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一部-新PPT模板</Template>
  <TotalTime>0</TotalTime>
  <Words>4616</Words>
  <Application>WPS 演示</Application>
  <PresentationFormat>全屏显示(4:3)</PresentationFormat>
  <Paragraphs>264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微软雅黑</vt:lpstr>
      <vt:lpstr>Times</vt:lpstr>
      <vt:lpstr>Arial Unicode MS</vt:lpstr>
      <vt:lpstr>Calibri</vt:lpstr>
      <vt:lpstr>一部-新PPT模板</vt:lpstr>
      <vt:lpstr>自定义设计方案</vt:lpstr>
      <vt:lpstr>1_自定义设计方案</vt:lpstr>
      <vt:lpstr> Pressure Tank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童佩丽</dc:creator>
  <cp:lastModifiedBy>十年红茶或咖啡</cp:lastModifiedBy>
  <cp:revision>81</cp:revision>
  <dcterms:created xsi:type="dcterms:W3CDTF">2017-09-22T07:55:00Z</dcterms:created>
  <dcterms:modified xsi:type="dcterms:W3CDTF">2018-12-11T02:01:11Z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2052-11.1.0.7867</vt:lpwstr>
  </property>
</Properties>
</file>